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Hanuman"/>
      <p:regular r:id="rId23"/>
      <p:bold r:id="rId24"/>
    </p:embeddedFon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Hanuman Light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h5AttZAGA+WYYhx5HOHdBKBiG4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anuman-bold.fntdata"/><Relationship Id="rId23" Type="http://schemas.openxmlformats.org/officeDocument/2006/relationships/font" Target="fonts/Hanuma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10.xml"/><Relationship Id="rId37" Type="http://schemas.openxmlformats.org/officeDocument/2006/relationships/font" Target="fonts/Hanuman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Hanuman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064a3cb1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31064a3cb1c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064a3cb1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31064a3cb1c_1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f2b48480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31f2b48480c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f2b48480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31f2b48480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f2b4848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g31f2b48480c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f2b4848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31f2b4848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0341a2f7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310341a2f7d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0341a2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Constanza Painevilo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Scrum Master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Constanza lidera el equipo bajo los principios de la metodología Scrum, facilitando la comunicación y asegurando que el proceso de desarrollo se mantenga alineado con los objetivos del proyecto. Su rol es fundamental para mantener la cohesión del equipo y remover cualquier obstáculo que pueda afectar el progreso.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Francisco López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Product Owner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Francisco es responsable de definir y priorizar los requisitos del producto, asegurando que cada funcionalidad desarrollada agregue valor y cumpla con las expectativas del cliente. Su visión estratégica y capacidad de gestión ayudan a guiar al equipo hacia el logro de los objetivos finales del proyecto.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Bastián Rodríguez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Desarrollador Full Stack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Bastián es el encargado de implementar tanto la parte frontal como la parte trasera del sistema. Su versatilidad y dominio de tecnologías frontend y backend permiten que el producto sea eficiente, atractivo y funcional para los usuarios finales.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Jairo Álvarez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Desarrollador y QA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Jairo desempeña un doble rol, contribuyendo tanto al desarrollo del sistema como al control de calidad del mismo. Su enfoque en pruebas y validaciones asegura que el producto final cumpla con los más altos estándares de calidad, minimizando errores y optimizando la experiencia del usuario.</a:t>
            </a:r>
            <a:endParaRPr/>
          </a:p>
        </p:txBody>
      </p:sp>
      <p:sp>
        <p:nvSpPr>
          <p:cNvPr id="100" name="Google Shape;100;g310341a2f7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01acb837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101acb837b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bdf52eab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31bdf52eabd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bdf52eab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31bdf52eabd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f2b4848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31f2b48480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f2b4848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31f2b48480c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01acb837b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g3101acb837b_1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42.png"/><Relationship Id="rId5" Type="http://schemas.openxmlformats.org/officeDocument/2006/relationships/image" Target="../media/image30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Relationship Id="rId6" Type="http://schemas.openxmlformats.org/officeDocument/2006/relationships/image" Target="../media/image12.png"/><Relationship Id="rId7" Type="http://schemas.openxmlformats.org/officeDocument/2006/relationships/image" Target="../media/image44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.png"/><Relationship Id="rId13" Type="http://schemas.openxmlformats.org/officeDocument/2006/relationships/image" Target="../media/image2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46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9.png"/><Relationship Id="rId13" Type="http://schemas.openxmlformats.org/officeDocument/2006/relationships/image" Target="../media/image23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34.png"/><Relationship Id="rId7" Type="http://schemas.openxmlformats.org/officeDocument/2006/relationships/image" Target="../media/image21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1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33.png"/><Relationship Id="rId13" Type="http://schemas.openxmlformats.org/officeDocument/2006/relationships/image" Target="../media/image38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39.png"/><Relationship Id="rId1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1097" cy="10296310"/>
          </a:xfrm>
          <a:custGeom>
            <a:rect b="b" l="l" r="r" t="t"/>
            <a:pathLst>
              <a:path extrusionOk="0"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104900" y="2431025"/>
            <a:ext cx="10126200" cy="5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Hanuman Light"/>
                <a:ea typeface="Hanuman Light"/>
                <a:cs typeface="Hanuman Light"/>
                <a:sym typeface="Hanuman Light"/>
              </a:rPr>
              <a:t>Plataforma de Gestión de Servicios y Agenda Profesional </a:t>
            </a:r>
            <a:endParaRPr b="0" i="0" sz="8400" u="none" cap="none" strike="noStrike">
              <a:solidFill>
                <a:srgbClr val="000000"/>
              </a:solidFill>
              <a:latin typeface="Hanuman Light"/>
              <a:ea typeface="Hanuman Light"/>
              <a:cs typeface="Hanuman Light"/>
              <a:sym typeface="Hanuman Light"/>
            </a:endParaRPr>
          </a:p>
          <a:p>
            <a:pPr indent="0" lvl="0" marL="0" marR="0" rtl="0" algn="l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Hanuman Light"/>
                <a:ea typeface="Hanuman Light"/>
                <a:cs typeface="Hanuman Light"/>
                <a:sym typeface="Hanuman Light"/>
              </a:rPr>
              <a:t>CAPSTONE</a:t>
            </a:r>
            <a:endParaRPr b="0" i="0" sz="3400" u="none" cap="none" strike="noStrike">
              <a:solidFill>
                <a:srgbClr val="000000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1104900" y="1413580"/>
            <a:ext cx="7991853" cy="417419"/>
            <a:chOff x="0" y="0"/>
            <a:chExt cx="10655804" cy="556558"/>
          </a:xfrm>
        </p:grpSpPr>
        <p:grpSp>
          <p:nvGrpSpPr>
            <p:cNvPr id="87" name="Google Shape;87;p1"/>
            <p:cNvGrpSpPr/>
            <p:nvPr/>
          </p:nvGrpSpPr>
          <p:grpSpPr>
            <a:xfrm>
              <a:off x="0" y="0"/>
              <a:ext cx="439531" cy="439531"/>
              <a:chOff x="0" y="0"/>
              <a:chExt cx="812800" cy="812800"/>
            </a:xfrm>
          </p:grpSpPr>
          <p:sp>
            <p:nvSpPr>
              <p:cNvPr id="88" name="Google Shape;8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5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" name="Google Shape;90;p1"/>
            <p:cNvSpPr txBox="1"/>
            <p:nvPr/>
          </p:nvSpPr>
          <p:spPr>
            <a:xfrm>
              <a:off x="636104" y="2458"/>
              <a:ext cx="10019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FFFFFF"/>
                  </a:solidFill>
                  <a:latin typeface="Hanuman"/>
                  <a:ea typeface="Hanuman"/>
                  <a:cs typeface="Hanuman"/>
                  <a:sym typeface="Hanuman"/>
                </a:rPr>
                <a:t>LOVIN.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104900" y="7773350"/>
            <a:ext cx="9674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EQUIPO 2: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Jairo Álvarez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Francisco López 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Constanza Painevilo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Bastián Rodríguez 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Asignatura: PTY4614			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Docente:  Alex Zuñiga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12694500" y="775338"/>
            <a:ext cx="4383513" cy="8736330"/>
            <a:chOff x="0" y="0"/>
            <a:chExt cx="9461500" cy="19050000"/>
          </a:xfrm>
        </p:grpSpPr>
        <p:sp>
          <p:nvSpPr>
            <p:cNvPr id="93" name="Google Shape;93;p1"/>
            <p:cNvSpPr/>
            <p:nvPr/>
          </p:nvSpPr>
          <p:spPr>
            <a:xfrm>
              <a:off x="400304" y="312801"/>
              <a:ext cx="8650859" cy="18424398"/>
            </a:xfrm>
            <a:custGeom>
              <a:rect b="b" l="l" r="r" t="t"/>
              <a:pathLst>
                <a:path extrusionOk="0"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0" y="0"/>
              <a:ext cx="9461500" cy="19050000"/>
            </a:xfrm>
            <a:custGeom>
              <a:rect b="b" l="l" r="r" t="t"/>
              <a:pathLst>
                <a:path extrusionOk="0"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78" r="-77" t="0"/>
              </a:stretch>
            </a:blipFill>
            <a:ln>
              <a:noFill/>
            </a:ln>
          </p:spPr>
        </p:sp>
      </p:grpSp>
      <p:sp>
        <p:nvSpPr>
          <p:cNvPr id="95" name="Google Shape;95;p1"/>
          <p:cNvSpPr/>
          <p:nvPr/>
        </p:nvSpPr>
        <p:spPr>
          <a:xfrm>
            <a:off x="12914663" y="958650"/>
            <a:ext cx="3943200" cy="8369700"/>
          </a:xfrm>
          <a:prstGeom prst="roundRect">
            <a:avLst>
              <a:gd fmla="val 11435" name="adj"/>
            </a:avLst>
          </a:prstGeom>
          <a:solidFill>
            <a:srgbClr val="FD6029"/>
          </a:solidFill>
          <a:ln cap="flat" cmpd="sng" w="9525">
            <a:solidFill>
              <a:srgbClr val="FD60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5638" l="0" r="0" t="5542"/>
          <a:stretch/>
        </p:blipFill>
        <p:spPr>
          <a:xfrm>
            <a:off x="12914675" y="1329013"/>
            <a:ext cx="3943200" cy="75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 b="41734" l="0" r="0" t="40268"/>
          <a:stretch/>
        </p:blipFill>
        <p:spPr>
          <a:xfrm>
            <a:off x="7056862" y="327875"/>
            <a:ext cx="4174266" cy="7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064a3cb1c_1_72"/>
          <p:cNvSpPr/>
          <p:nvPr/>
        </p:nvSpPr>
        <p:spPr>
          <a:xfrm>
            <a:off x="6854185" y="-5450528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g31064a3cb1c_1_72"/>
          <p:cNvSpPr/>
          <p:nvPr/>
        </p:nvSpPr>
        <p:spPr>
          <a:xfrm>
            <a:off x="-4556611" y="6357905"/>
            <a:ext cx="12289371" cy="12289371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g31064a3cb1c_1_72"/>
          <p:cNvSpPr txBox="1"/>
          <p:nvPr/>
        </p:nvSpPr>
        <p:spPr>
          <a:xfrm>
            <a:off x="4078350" y="808600"/>
            <a:ext cx="10131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Diseño UX/UI - FIGMA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pic>
        <p:nvPicPr>
          <p:cNvPr id="291" name="Google Shape;291;g31064a3cb1c_1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6350" y="2210650"/>
            <a:ext cx="11695298" cy="77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064a3cb1c_1_103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g31064a3cb1c_1_103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g31064a3cb1c_1_103"/>
          <p:cNvSpPr txBox="1"/>
          <p:nvPr/>
        </p:nvSpPr>
        <p:spPr>
          <a:xfrm>
            <a:off x="5469000" y="4273425"/>
            <a:ext cx="10131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DEMO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grpSp>
        <p:nvGrpSpPr>
          <p:cNvPr id="299" name="Google Shape;299;g31064a3cb1c_1_103"/>
          <p:cNvGrpSpPr/>
          <p:nvPr/>
        </p:nvGrpSpPr>
        <p:grpSpPr>
          <a:xfrm>
            <a:off x="3351797" y="1709736"/>
            <a:ext cx="3385325" cy="6867525"/>
            <a:chOff x="0" y="0"/>
            <a:chExt cx="9461500" cy="19050000"/>
          </a:xfrm>
        </p:grpSpPr>
        <p:sp>
          <p:nvSpPr>
            <p:cNvPr id="300" name="Google Shape;300;g31064a3cb1c_1_103"/>
            <p:cNvSpPr/>
            <p:nvPr/>
          </p:nvSpPr>
          <p:spPr>
            <a:xfrm>
              <a:off x="400304" y="312801"/>
              <a:ext cx="8650859" cy="18424398"/>
            </a:xfrm>
            <a:custGeom>
              <a:rect b="b" l="l" r="r" t="t"/>
              <a:pathLst>
                <a:path extrusionOk="0"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31064a3cb1c_1_103"/>
            <p:cNvSpPr/>
            <p:nvPr/>
          </p:nvSpPr>
          <p:spPr>
            <a:xfrm>
              <a:off x="0" y="0"/>
              <a:ext cx="9461500" cy="19050000"/>
            </a:xfrm>
            <a:custGeom>
              <a:rect b="b" l="l" r="r" t="t"/>
              <a:pathLst>
                <a:path extrusionOk="0"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78" r="-77" t="0"/>
              </a:stretch>
            </a:blipFill>
            <a:ln>
              <a:noFill/>
            </a:ln>
          </p:spPr>
        </p:sp>
      </p:grpSp>
      <p:sp>
        <p:nvSpPr>
          <p:cNvPr id="302" name="Google Shape;302;g31064a3cb1c_1_103"/>
          <p:cNvSpPr/>
          <p:nvPr/>
        </p:nvSpPr>
        <p:spPr>
          <a:xfrm>
            <a:off x="3521815" y="1853817"/>
            <a:ext cx="3045000" cy="6578400"/>
          </a:xfrm>
          <a:prstGeom prst="roundRect">
            <a:avLst>
              <a:gd fmla="val 11435" name="adj"/>
            </a:avLst>
          </a:prstGeom>
          <a:solidFill>
            <a:srgbClr val="FD6029"/>
          </a:solidFill>
          <a:ln cap="flat" cmpd="sng" w="9525">
            <a:solidFill>
              <a:srgbClr val="FD60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31064a3cb1c_1_103"/>
          <p:cNvPicPr preferRelativeResize="0"/>
          <p:nvPr/>
        </p:nvPicPr>
        <p:blipFill rotWithShape="1">
          <a:blip r:embed="rId6">
            <a:alphaModFix/>
          </a:blip>
          <a:srcRect b="5638" l="0" r="0" t="5542"/>
          <a:stretch/>
        </p:blipFill>
        <p:spPr>
          <a:xfrm>
            <a:off x="3521825" y="2144918"/>
            <a:ext cx="3045097" cy="5957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g31064a3cb1c_1_103"/>
          <p:cNvGrpSpPr/>
          <p:nvPr/>
        </p:nvGrpSpPr>
        <p:grpSpPr>
          <a:xfrm>
            <a:off x="8092464" y="2808337"/>
            <a:ext cx="61787" cy="4670320"/>
            <a:chOff x="0" y="-66675"/>
            <a:chExt cx="16273" cy="1230035"/>
          </a:xfrm>
        </p:grpSpPr>
        <p:sp>
          <p:nvSpPr>
            <p:cNvPr id="305" name="Google Shape;305;g31064a3cb1c_1_103"/>
            <p:cNvSpPr/>
            <p:nvPr/>
          </p:nvSpPr>
          <p:spPr>
            <a:xfrm>
              <a:off x="0" y="0"/>
              <a:ext cx="16273" cy="1163360"/>
            </a:xfrm>
            <a:custGeom>
              <a:rect b="b" l="l" r="r" t="t"/>
              <a:pathLst>
                <a:path extrusionOk="0" h="1163360" w="16273">
                  <a:moveTo>
                    <a:pt x="0" y="0"/>
                  </a:moveTo>
                  <a:lnTo>
                    <a:pt x="16273" y="0"/>
                  </a:lnTo>
                  <a:lnTo>
                    <a:pt x="1627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858C8B"/>
            </a:solidFill>
            <a:ln>
              <a:noFill/>
            </a:ln>
          </p:spPr>
        </p:sp>
        <p:sp>
          <p:nvSpPr>
            <p:cNvPr id="306" name="Google Shape;306;g31064a3cb1c_1_103"/>
            <p:cNvSpPr txBox="1"/>
            <p:nvPr/>
          </p:nvSpPr>
          <p:spPr>
            <a:xfrm>
              <a:off x="0" y="-66675"/>
              <a:ext cx="162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f2b48480c_0_28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g31f2b48480c_0_28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g31f2b48480c_0_28"/>
          <p:cNvSpPr txBox="1"/>
          <p:nvPr/>
        </p:nvSpPr>
        <p:spPr>
          <a:xfrm>
            <a:off x="695525" y="945125"/>
            <a:ext cx="12676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OBSTACULOS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314" name="Google Shape;314;g31f2b48480c_0_28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g31f2b48480c_0_28"/>
          <p:cNvSpPr txBox="1"/>
          <p:nvPr/>
        </p:nvSpPr>
        <p:spPr>
          <a:xfrm>
            <a:off x="593600" y="2690451"/>
            <a:ext cx="16245600" cy="7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QUE NOS CONSTO Y QUE HICIMO PARA SUPERARLO 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-"/>
            </a:pPr>
            <a:r>
              <a:rPr lang="en-US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ELECCION DE LA METODOLOGIA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Montserrat"/>
              <a:buChar char="-"/>
            </a:pPr>
            <a:r>
              <a:rPr lang="en-US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PROGRAMACIÓN - COMPETENCIAS NECESARIAS / APP MOVIL </a:t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Gestión de tiempo: Aunque el cronograma fue respetado, algunos módulos requerían más tiempo del previsto para ajustes y pruebas.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Limitaciones técnicas: El equipo enfrentó desafíos al optimizar el rendimiento en dispositivos con especificaciones mínimas.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Coordinación del equipo: En algunos casos, la comunicación entre los miembros del equipo fue un desafío debido a cambios de prioridades no sincronizados.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f2b48480c_0_19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g31f2b48480c_0_19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g31f2b48480c_0_19"/>
          <p:cNvSpPr txBox="1"/>
          <p:nvPr/>
        </p:nvSpPr>
        <p:spPr>
          <a:xfrm>
            <a:off x="695525" y="945125"/>
            <a:ext cx="12676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LECCIONES APRENDIDAS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323" name="Google Shape;323;g31f2b48480c_0_19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g31f2b48480c_0_19"/>
          <p:cNvSpPr txBox="1"/>
          <p:nvPr/>
        </p:nvSpPr>
        <p:spPr>
          <a:xfrm>
            <a:off x="593600" y="2690451"/>
            <a:ext cx="16245600" cy="7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Retos y Desafíos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Gestión de tiempo:</a:t>
            </a:r>
            <a:r>
              <a:rPr lang="en-US" sz="1100">
                <a:solidFill>
                  <a:schemeClr val="dk1"/>
                </a:solidFill>
              </a:rPr>
              <a:t> Aunque el cronograma fue respetado, algunos módulos requerían más tiempo del previsto para ajustes y pruebas.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Limitaciones técnicas:</a:t>
            </a:r>
            <a:r>
              <a:rPr lang="en-US" sz="1100">
                <a:solidFill>
                  <a:schemeClr val="dk1"/>
                </a:solidFill>
              </a:rPr>
              <a:t> El equipo enfrentó desafíos al optimizar el rendimiento en dispositivos con especificaciones mínimas.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Coordinación del equipo:</a:t>
            </a:r>
            <a:r>
              <a:rPr lang="en-US" sz="1100">
                <a:solidFill>
                  <a:schemeClr val="dk1"/>
                </a:solidFill>
              </a:rPr>
              <a:t> En algunos casos, la comunicación entre los miembros del equipo fue un desafío debido a cambios de prioridades no sincronizados.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Factores Críticos de Éxito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Trabajo en equipo:</a:t>
            </a:r>
            <a:r>
              <a:rPr lang="en-US" sz="1100">
                <a:solidFill>
                  <a:schemeClr val="dk1"/>
                </a:solidFill>
              </a:rPr>
              <a:t> Una buena distribución de responsabilidades permitió que las tareas se ejecutaran de manera eficiente.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Uso de herramientas adecuadas:</a:t>
            </a:r>
            <a:r>
              <a:rPr lang="en-US" sz="1100">
                <a:solidFill>
                  <a:schemeClr val="dk1"/>
                </a:solidFill>
              </a:rPr>
              <a:t> La elección de Ionic, Firebase y Node.js facilitó el desarrollo ágil de la aplicación.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</a:rPr>
              <a:t>Feedback constante:</a:t>
            </a:r>
            <a:r>
              <a:rPr lang="en-US" sz="1100">
                <a:solidFill>
                  <a:schemeClr val="dk1"/>
                </a:solidFill>
              </a:rPr>
              <a:t> Las pruebas iterativas y la retroalimentación de los usuarios contribuyeron significativamente a mejorar el producto final.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Mejoras para Proyectos Futuros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Implementar metodologías ágiles como Scrum para una gestión más estructurada.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Definir hitos más claros para el seguimiento del progreso.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solidFill>
                  <a:schemeClr val="dk1"/>
                </a:solidFill>
              </a:rPr>
              <a:t>Considerar mayores periodos para pruebas y validación de funcionalidades.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f2b48480c_0_57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g31f2b48480c_0_57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g31f2b48480c_0_57"/>
          <p:cNvSpPr txBox="1"/>
          <p:nvPr/>
        </p:nvSpPr>
        <p:spPr>
          <a:xfrm>
            <a:off x="695525" y="945125"/>
            <a:ext cx="12676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PRÓXIMOS PASOS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332" name="Google Shape;332;g31f2b48480c_0_57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g31f2b48480c_0_57"/>
          <p:cNvSpPr txBox="1"/>
          <p:nvPr/>
        </p:nvSpPr>
        <p:spPr>
          <a:xfrm>
            <a:off x="593600" y="2690450"/>
            <a:ext cx="16245600" cy="4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Expansión de Funcionalidades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Perfiles por trabajador de servicio: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Habilitar perfiles detallados para cada trabajador asociado a un servicio grupal o de gran escala, permitiendo mostrar sus habilidades, experiencia y disponibilidad.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Pagos en línea: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Incorporar pasarelas de pago para gestionar transacciones directamente en la plataforma, aceptando métodos como tarjetas de crédito, débito y transferencias electrónicas.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Sistema de denuncia de servicios: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Implementar un sistema que permita a los clientes reportar comportamientos inapropiados, incumplimientos o irregularidades en los servicios contratados.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Suscripción mensual: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Introducir un modelo de negocio basado en suscripción para profesionales que les otorgue beneficios adicionales, como mayor visibilidad, herramientas de análisis y soporte prioritario.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Sistema de notificación de citas: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Mejorar el sistema de gestión de citas mediante notificaciones automáticas por correo electrónico y push para recordatorios, confirmaciones y modificaciones de horarios.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10"/>
          <p:cNvSpPr/>
          <p:nvPr/>
        </p:nvSpPr>
        <p:spPr>
          <a:xfrm>
            <a:off x="9953178" y="-9893382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10"/>
          <p:cNvSpPr txBox="1"/>
          <p:nvPr/>
        </p:nvSpPr>
        <p:spPr>
          <a:xfrm>
            <a:off x="4848450" y="4374525"/>
            <a:ext cx="85911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35"/>
              <a:buFont typeface="Arial"/>
              <a:buNone/>
            </a:pPr>
            <a:r>
              <a:rPr b="0" i="0" lang="en-US" sz="85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¿PREGUNTAS?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10"/>
          <p:cNvGrpSpPr/>
          <p:nvPr/>
        </p:nvGrpSpPr>
        <p:grpSpPr>
          <a:xfrm>
            <a:off x="5005275" y="3699580"/>
            <a:ext cx="7991853" cy="417418"/>
            <a:chOff x="0" y="0"/>
            <a:chExt cx="10655804" cy="556558"/>
          </a:xfrm>
        </p:grpSpPr>
        <p:grpSp>
          <p:nvGrpSpPr>
            <p:cNvPr id="342" name="Google Shape;342;p10"/>
            <p:cNvGrpSpPr/>
            <p:nvPr/>
          </p:nvGrpSpPr>
          <p:grpSpPr>
            <a:xfrm>
              <a:off x="0" y="0"/>
              <a:ext cx="439562" cy="439562"/>
              <a:chOff x="0" y="0"/>
              <a:chExt cx="812800" cy="812800"/>
            </a:xfrm>
          </p:grpSpPr>
          <p:sp>
            <p:nvSpPr>
              <p:cNvPr id="343" name="Google Shape;34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0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5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10"/>
            <p:cNvSpPr txBox="1"/>
            <p:nvPr/>
          </p:nvSpPr>
          <p:spPr>
            <a:xfrm>
              <a:off x="636104" y="2458"/>
              <a:ext cx="10019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888888"/>
                  </a:solidFill>
                  <a:latin typeface="Hanuman"/>
                  <a:ea typeface="Hanuman"/>
                  <a:cs typeface="Hanuman"/>
                  <a:sym typeface="Hanuman"/>
                </a:rPr>
                <a:t>LOVIN.</a:t>
              </a:r>
              <a:r>
                <a:rPr b="0" i="0" lang="en-US" sz="2700" u="none" cap="none" strike="noStrike">
                  <a:solidFill>
                    <a:srgbClr val="FFFFFF"/>
                  </a:solidFill>
                  <a:latin typeface="Hanuman"/>
                  <a:ea typeface="Hanuman"/>
                  <a:cs typeface="Hanuman"/>
                  <a:sym typeface="Hanuman"/>
                </a:rPr>
                <a:t>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f2b48480c_0_0"/>
          <p:cNvSpPr txBox="1"/>
          <p:nvPr/>
        </p:nvSpPr>
        <p:spPr>
          <a:xfrm>
            <a:off x="695525" y="945125"/>
            <a:ext cx="8477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ARQUITECTURA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351" name="Google Shape;351;g31f2b48480c_0_0"/>
          <p:cNvSpPr/>
          <p:nvPr/>
        </p:nvSpPr>
        <p:spPr>
          <a:xfrm>
            <a:off x="2108275" y="2928175"/>
            <a:ext cx="13564200" cy="606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31f2b48480c_0_0"/>
          <p:cNvSpPr/>
          <p:nvPr/>
        </p:nvSpPr>
        <p:spPr>
          <a:xfrm>
            <a:off x="11847100" y="4491050"/>
            <a:ext cx="3196200" cy="327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31f2b48480c_0_0"/>
          <p:cNvSpPr/>
          <p:nvPr/>
        </p:nvSpPr>
        <p:spPr>
          <a:xfrm>
            <a:off x="12406925" y="3849550"/>
            <a:ext cx="1971000" cy="4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CLIENTE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0341a2f7d_0_115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9" name="Google Shape;359;g310341a2f7d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48300" y="376800"/>
            <a:ext cx="1710476" cy="17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10341a2f7d_0_115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g310341a2f7d_0_115"/>
          <p:cNvSpPr txBox="1"/>
          <p:nvPr/>
        </p:nvSpPr>
        <p:spPr>
          <a:xfrm>
            <a:off x="296800" y="4690225"/>
            <a:ext cx="72528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FUNCIONALIDADES PRINCIPALES</a:t>
            </a: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 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362" name="Google Shape;362;g310341a2f7d_0_115"/>
          <p:cNvSpPr txBox="1"/>
          <p:nvPr/>
        </p:nvSpPr>
        <p:spPr>
          <a:xfrm>
            <a:off x="8480475" y="2908950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IMPLEMENTAR UN SISTEMA DE AUTENTICACIÓN SEGURO</a:t>
            </a:r>
            <a:endParaRPr b="0" i="0" sz="20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3" name="Google Shape;363;g310341a2f7d_0_115"/>
          <p:cNvSpPr txBox="1"/>
          <p:nvPr/>
        </p:nvSpPr>
        <p:spPr>
          <a:xfrm>
            <a:off x="8480475" y="3903075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DISEÑAR UNA INTERFAZ DE USUARIO (UX/UI) INTUITIVA Y ACCESIBLE</a:t>
            </a:r>
            <a:endParaRPr b="0" i="0" sz="20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4" name="Google Shape;364;g310341a2f7d_0_115"/>
          <p:cNvSpPr txBox="1"/>
          <p:nvPr/>
        </p:nvSpPr>
        <p:spPr>
          <a:xfrm>
            <a:off x="8480475" y="4897200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DESARROLLAR UN MÓDULO DE GESTIÓN DE SERVICIO</a:t>
            </a:r>
            <a:endParaRPr b="0" i="0" sz="20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5" name="Google Shape;365;g310341a2f7d_0_115"/>
          <p:cNvSpPr txBox="1"/>
          <p:nvPr/>
        </p:nvSpPr>
        <p:spPr>
          <a:xfrm>
            <a:off x="8480475" y="5891325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INTEGRAR UN MOTOR DE BÚSQUEDA Y FILTRADO</a:t>
            </a:r>
            <a:endParaRPr b="0" i="0" sz="20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6" name="Google Shape;366;g310341a2f7d_0_115"/>
          <p:cNvSpPr txBox="1"/>
          <p:nvPr/>
        </p:nvSpPr>
        <p:spPr>
          <a:xfrm>
            <a:off x="8480475" y="6885450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GENERAR UN SISTEMA DE AGENDAMIENTO Y SERVICIOS</a:t>
            </a:r>
            <a:endParaRPr b="0" i="0" sz="20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67" name="Google Shape;367;g310341a2f7d_0_115"/>
          <p:cNvSpPr/>
          <p:nvPr/>
        </p:nvSpPr>
        <p:spPr>
          <a:xfrm>
            <a:off x="7822775" y="2937700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310341a2f7d_0_115"/>
          <p:cNvSpPr/>
          <p:nvPr/>
        </p:nvSpPr>
        <p:spPr>
          <a:xfrm>
            <a:off x="7822775" y="3917475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310341a2f7d_0_115"/>
          <p:cNvSpPr/>
          <p:nvPr/>
        </p:nvSpPr>
        <p:spPr>
          <a:xfrm>
            <a:off x="7822763" y="4897250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310341a2f7d_0_115"/>
          <p:cNvSpPr/>
          <p:nvPr/>
        </p:nvSpPr>
        <p:spPr>
          <a:xfrm>
            <a:off x="7822775" y="5905750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310341a2f7d_0_115"/>
          <p:cNvSpPr/>
          <p:nvPr/>
        </p:nvSpPr>
        <p:spPr>
          <a:xfrm>
            <a:off x="7822775" y="6914250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310341a2f7d_0_115"/>
          <p:cNvSpPr/>
          <p:nvPr/>
        </p:nvSpPr>
        <p:spPr>
          <a:xfrm>
            <a:off x="-4556611" y="6357905"/>
            <a:ext cx="12289371" cy="12289371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g310341a2f7d_0_115"/>
          <p:cNvSpPr txBox="1"/>
          <p:nvPr/>
        </p:nvSpPr>
        <p:spPr>
          <a:xfrm>
            <a:off x="388675" y="2370825"/>
            <a:ext cx="72528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</a:rPr>
              <a:t>ALCANCE DEL PROYECTO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0341a2f7d_0_0"/>
          <p:cNvSpPr/>
          <p:nvPr/>
        </p:nvSpPr>
        <p:spPr>
          <a:xfrm>
            <a:off x="-6934451" y="-748732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g310341a2f7d_0_0"/>
          <p:cNvSpPr/>
          <p:nvPr/>
        </p:nvSpPr>
        <p:spPr>
          <a:xfrm>
            <a:off x="11667678" y="3374101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g310341a2f7d_0_0"/>
          <p:cNvSpPr txBox="1"/>
          <p:nvPr/>
        </p:nvSpPr>
        <p:spPr>
          <a:xfrm>
            <a:off x="724375" y="593725"/>
            <a:ext cx="17563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EQUIPO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105" name="Google Shape;105;g310341a2f7d_0_0"/>
          <p:cNvSpPr/>
          <p:nvPr/>
        </p:nvSpPr>
        <p:spPr>
          <a:xfrm>
            <a:off x="9764870" y="2983425"/>
            <a:ext cx="3016800" cy="3901500"/>
          </a:xfrm>
          <a:prstGeom prst="rect">
            <a:avLst/>
          </a:prstGeom>
          <a:solidFill>
            <a:srgbClr val="DBA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310341a2f7d_0_0"/>
          <p:cNvPicPr preferRelativeResize="0"/>
          <p:nvPr/>
        </p:nvPicPr>
        <p:blipFill rotWithShape="1">
          <a:blip r:embed="rId5">
            <a:alphaModFix/>
          </a:blip>
          <a:srcRect b="0" l="13856" r="11689" t="8290"/>
          <a:stretch/>
        </p:blipFill>
        <p:spPr>
          <a:xfrm>
            <a:off x="5505924" y="2983513"/>
            <a:ext cx="3017017" cy="390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310341a2f7d_0_0"/>
          <p:cNvPicPr preferRelativeResize="0"/>
          <p:nvPr/>
        </p:nvPicPr>
        <p:blipFill rotWithShape="1">
          <a:blip r:embed="rId6">
            <a:alphaModFix/>
          </a:blip>
          <a:srcRect b="8196" l="0" r="0" t="13130"/>
          <a:stretch/>
        </p:blipFill>
        <p:spPr>
          <a:xfrm rot="5400000">
            <a:off x="804755" y="3425739"/>
            <a:ext cx="3901429" cy="301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10341a2f7d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45129" y="2983531"/>
            <a:ext cx="2656666" cy="39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10341a2f7d_0_0"/>
          <p:cNvPicPr preferRelativeResize="0"/>
          <p:nvPr/>
        </p:nvPicPr>
        <p:blipFill rotWithShape="1">
          <a:blip r:embed="rId8">
            <a:alphaModFix/>
          </a:blip>
          <a:srcRect b="0" l="12793" r="13891" t="8374"/>
          <a:stretch/>
        </p:blipFill>
        <p:spPr>
          <a:xfrm>
            <a:off x="14024020" y="2983513"/>
            <a:ext cx="3017017" cy="390142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10341a2f7d_0_0"/>
          <p:cNvSpPr txBox="1"/>
          <p:nvPr/>
        </p:nvSpPr>
        <p:spPr>
          <a:xfrm>
            <a:off x="1247063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Constanza Painevilo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g310341a2f7d_0_0"/>
          <p:cNvSpPr txBox="1"/>
          <p:nvPr/>
        </p:nvSpPr>
        <p:spPr>
          <a:xfrm>
            <a:off x="5505838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Francisco López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g310341a2f7d_0_0"/>
          <p:cNvSpPr txBox="1"/>
          <p:nvPr/>
        </p:nvSpPr>
        <p:spPr>
          <a:xfrm>
            <a:off x="9764596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Bastián Rodríguez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" name="Google Shape;113;g310341a2f7d_0_0"/>
          <p:cNvSpPr txBox="1"/>
          <p:nvPr/>
        </p:nvSpPr>
        <p:spPr>
          <a:xfrm>
            <a:off x="14023355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Jairo Alvarez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-6934451" y="-748732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5"/>
          <p:cNvSpPr/>
          <p:nvPr/>
        </p:nvSpPr>
        <p:spPr>
          <a:xfrm>
            <a:off x="11667678" y="3374101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0" name="Google Shape;120;p5"/>
          <p:cNvGrpSpPr/>
          <p:nvPr/>
        </p:nvGrpSpPr>
        <p:grpSpPr>
          <a:xfrm>
            <a:off x="918875" y="2253675"/>
            <a:ext cx="7834075" cy="6599763"/>
            <a:chOff x="233075" y="2491250"/>
            <a:chExt cx="7834075" cy="6599763"/>
          </a:xfrm>
        </p:grpSpPr>
        <p:pic>
          <p:nvPicPr>
            <p:cNvPr id="121" name="Google Shape;121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70389" y="4538563"/>
              <a:ext cx="873343" cy="8733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888888">
                  <a:alpha val="24705"/>
                </a:srgbClr>
              </a:outerShdw>
            </a:effectLst>
          </p:spPr>
        </p:pic>
        <p:grpSp>
          <p:nvGrpSpPr>
            <p:cNvPr id="122" name="Google Shape;122;p5"/>
            <p:cNvGrpSpPr/>
            <p:nvPr/>
          </p:nvGrpSpPr>
          <p:grpSpPr>
            <a:xfrm>
              <a:off x="233075" y="2491250"/>
              <a:ext cx="7834075" cy="6599763"/>
              <a:chOff x="233075" y="2491250"/>
              <a:chExt cx="7834075" cy="6599763"/>
            </a:xfrm>
          </p:grpSpPr>
          <p:sp>
            <p:nvSpPr>
              <p:cNvPr id="123" name="Google Shape;123;p5"/>
              <p:cNvSpPr txBox="1"/>
              <p:nvPr/>
            </p:nvSpPr>
            <p:spPr>
              <a:xfrm>
                <a:off x="1839150" y="2491250"/>
                <a:ext cx="6228000" cy="6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399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b="0" i="0" lang="en-US" sz="30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PROBLEMÁTICA</a:t>
                </a:r>
                <a:endParaRPr b="0" i="0" sz="30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124" name="Google Shape;124;p5"/>
              <p:cNvSpPr txBox="1"/>
              <p:nvPr/>
            </p:nvSpPr>
            <p:spPr>
              <a:xfrm>
                <a:off x="1871975" y="3263450"/>
                <a:ext cx="5838600" cy="10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381000" lvl="0" marL="45720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Canales promoción dispersos y fragmentados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1871975" y="5872650"/>
                <a:ext cx="6042600" cy="97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81000" lvl="0" marL="45720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Inconsistencias y Dificultades al acceder a un Servicio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pic>
            <p:nvPicPr>
              <p:cNvPr id="126" name="Google Shape;126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2177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pic>
            <p:nvPicPr>
              <p:cNvPr id="127" name="Google Shape;127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315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pic>
            <p:nvPicPr>
              <p:cNvPr id="128" name="Google Shape;128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29746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pic>
            <p:nvPicPr>
              <p:cNvPr id="129" name="Google Shape;129;p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34608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sp>
            <p:nvSpPr>
              <p:cNvPr id="130" name="Google Shape;130;p5"/>
              <p:cNvSpPr txBox="1"/>
              <p:nvPr/>
            </p:nvSpPr>
            <p:spPr>
              <a:xfrm>
                <a:off x="2273150" y="7024613"/>
                <a:ext cx="5793900" cy="20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381000" lvl="0" marL="45720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Búsqueda del Servicio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Identificación del Servicio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Comparación de Servicios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Cotización de Servicios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Reserva y Agenda de Servicios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pic>
            <p:nvPicPr>
              <p:cNvPr id="131" name="Google Shape;131;p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33077" y="3862288"/>
                <a:ext cx="1658575" cy="165855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cxnSp>
            <p:nvCxnSpPr>
              <p:cNvPr id="132" name="Google Shape;132;p5"/>
              <p:cNvCxnSpPr/>
              <p:nvPr/>
            </p:nvCxnSpPr>
            <p:spPr>
              <a:xfrm>
                <a:off x="1940325" y="5674850"/>
                <a:ext cx="5867700" cy="8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pic>
            <p:nvPicPr>
              <p:cNvPr id="133" name="Google Shape;133;p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33075" y="6646038"/>
                <a:ext cx="1658580" cy="165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4" name="Google Shape;134;p5"/>
          <p:cNvGrpSpPr/>
          <p:nvPr/>
        </p:nvGrpSpPr>
        <p:grpSpPr>
          <a:xfrm>
            <a:off x="9597038" y="2253675"/>
            <a:ext cx="7708312" cy="6599775"/>
            <a:chOff x="8930313" y="2476300"/>
            <a:chExt cx="7708312" cy="6599775"/>
          </a:xfrm>
        </p:grpSpPr>
        <p:sp>
          <p:nvSpPr>
            <p:cNvPr id="135" name="Google Shape;135;p5"/>
            <p:cNvSpPr txBox="1"/>
            <p:nvPr/>
          </p:nvSpPr>
          <p:spPr>
            <a:xfrm>
              <a:off x="10844725" y="6690775"/>
              <a:ext cx="5714700" cy="23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Uno de los principales desafíos que enfrenta la industria de los servicios es la “falta de una plataforma centralizada de servicios”.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6" name="Google Shape;136;p5"/>
            <p:cNvSpPr txBox="1"/>
            <p:nvPr/>
          </p:nvSpPr>
          <p:spPr>
            <a:xfrm>
              <a:off x="10589906" y="5903625"/>
              <a:ext cx="29562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15193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ACTUALIDAD</a:t>
              </a:r>
              <a:endParaRPr b="0" i="0" sz="3000" u="none" cap="none" strike="noStrike">
                <a:solidFill>
                  <a:srgbClr val="15193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5"/>
            <p:cNvSpPr txBox="1"/>
            <p:nvPr/>
          </p:nvSpPr>
          <p:spPr>
            <a:xfrm>
              <a:off x="10589900" y="2476300"/>
              <a:ext cx="58386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OPORTUNIDADES</a:t>
              </a:r>
              <a:endParaRPr b="0" i="0" sz="3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8" name="Google Shape;138;p5"/>
            <p:cNvSpPr txBox="1"/>
            <p:nvPr/>
          </p:nvSpPr>
          <p:spPr>
            <a:xfrm>
              <a:off x="10844725" y="3284375"/>
              <a:ext cx="5793900" cy="24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Centralización de la oferta de servicios.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810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Mejorar la Experiencia del cliente.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810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Optimizar el acceso a los servicios.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810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Gestionar el método de reserva y agenda.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pic>
          <p:nvPicPr>
            <p:cNvPr id="139" name="Google Shape;139;p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30313" y="3703175"/>
              <a:ext cx="1659599" cy="165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930325" y="6570308"/>
              <a:ext cx="1659575" cy="16595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5"/>
          <p:cNvSpPr txBox="1"/>
          <p:nvPr/>
        </p:nvSpPr>
        <p:spPr>
          <a:xfrm>
            <a:off x="724375" y="593725"/>
            <a:ext cx="17563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PROBLEMA IDENTIFICADO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1acb837b_1_55"/>
          <p:cNvSpPr/>
          <p:nvPr/>
        </p:nvSpPr>
        <p:spPr>
          <a:xfrm>
            <a:off x="-7021026" y="-7586548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g3101acb837b_1_55"/>
          <p:cNvSpPr/>
          <p:nvPr/>
        </p:nvSpPr>
        <p:spPr>
          <a:xfrm>
            <a:off x="11667678" y="3374101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8" name="Google Shape;148;g3101acb837b_1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4944" y="2394155"/>
            <a:ext cx="2069700" cy="206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g3101acb837b_1_55"/>
          <p:cNvGrpSpPr/>
          <p:nvPr/>
        </p:nvGrpSpPr>
        <p:grpSpPr>
          <a:xfrm>
            <a:off x="1567625" y="2204938"/>
            <a:ext cx="12166975" cy="2145873"/>
            <a:chOff x="1652488" y="1345568"/>
            <a:chExt cx="12166975" cy="2145873"/>
          </a:xfrm>
        </p:grpSpPr>
        <p:sp>
          <p:nvSpPr>
            <p:cNvPr id="150" name="Google Shape;150;g3101acb837b_1_55"/>
            <p:cNvSpPr txBox="1"/>
            <p:nvPr/>
          </p:nvSpPr>
          <p:spPr>
            <a:xfrm>
              <a:off x="1652488" y="1345568"/>
              <a:ext cx="74031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OBJETIVO GENERAL</a:t>
              </a:r>
              <a:endParaRPr b="0" i="0" sz="3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g3101acb837b_1_55"/>
            <p:cNvSpPr txBox="1"/>
            <p:nvPr/>
          </p:nvSpPr>
          <p:spPr>
            <a:xfrm>
              <a:off x="2108063" y="2086841"/>
              <a:ext cx="11711400" cy="14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El proyecto consistirá en el desarrollo de una Aplicación Móvil diseñada para “centralizar la oferta de servicios profesionales en un solo lugar”.</a:t>
              </a:r>
              <a:endParaRPr b="0" i="0" sz="27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g3101acb837b_1_55"/>
          <p:cNvSpPr txBox="1"/>
          <p:nvPr/>
        </p:nvSpPr>
        <p:spPr>
          <a:xfrm>
            <a:off x="1567625" y="4518988"/>
            <a:ext cx="74031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OBJETIVOS ESPECÍFICOS</a:t>
            </a:r>
            <a:endParaRPr b="0" i="0" sz="30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3" name="Google Shape;153;g3101acb837b_1_55"/>
          <p:cNvSpPr txBox="1"/>
          <p:nvPr/>
        </p:nvSpPr>
        <p:spPr>
          <a:xfrm>
            <a:off x="1947600" y="5215888"/>
            <a:ext cx="11787000" cy="4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b="0" i="0" lang="en-US" sz="26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Facilitar la búsqueda, comparación y el proceso de acceso a los servicios.</a:t>
            </a:r>
            <a:endParaRPr b="0" i="0" sz="26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b="0" i="0" lang="en-US" sz="26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Simplificar el agendamiento y reserva de servicios a los clientes, y la gestión de las citas a los prestadores de servicios.</a:t>
            </a:r>
            <a:endParaRPr b="0" i="0" sz="26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b="0" i="0" lang="en-US" sz="26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Optimizar la interacción entre el cliente y los prestadores de servicios.</a:t>
            </a:r>
            <a:endParaRPr b="0" i="0" sz="26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b="0" i="0" lang="en-US" sz="26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Mejorar y facilitar la presencia digital, la visibilidad, promoción y eficiencia operativa de los prestadores de servicios.</a:t>
            </a:r>
            <a:endParaRPr b="0" i="0" sz="26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b="0" i="0" lang="en-US" sz="26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Digitalizar el sector de los servicios a través de una plataforma robusta y escalable.</a:t>
            </a:r>
            <a:endParaRPr b="0" i="0" sz="26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4" name="Google Shape;154;g3101acb837b_1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64787" y="6095270"/>
            <a:ext cx="2070001" cy="206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101acb837b_1_55"/>
          <p:cNvSpPr txBox="1"/>
          <p:nvPr/>
        </p:nvSpPr>
        <p:spPr>
          <a:xfrm>
            <a:off x="695525" y="593725"/>
            <a:ext cx="1759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OBJETIVO DEL </a:t>
            </a: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PROYECTO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bdf52eabd_0_338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g31bdf52eabd_0_338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2" name="Google Shape;162;g31bdf52eabd_0_3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6425" y="412100"/>
            <a:ext cx="1555525" cy="15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1bdf52eabd_0_338"/>
          <p:cNvSpPr txBox="1"/>
          <p:nvPr/>
        </p:nvSpPr>
        <p:spPr>
          <a:xfrm>
            <a:off x="695525" y="945125"/>
            <a:ext cx="712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METODOLOGÍA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164" name="Google Shape;164;g31bdf52eabd_0_338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g31bdf52eabd_0_338"/>
          <p:cNvSpPr/>
          <p:nvPr/>
        </p:nvSpPr>
        <p:spPr>
          <a:xfrm>
            <a:off x="1492800" y="2738325"/>
            <a:ext cx="15302400" cy="62985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1bdf52eabd_0_338"/>
          <p:cNvSpPr txBox="1"/>
          <p:nvPr/>
        </p:nvSpPr>
        <p:spPr>
          <a:xfrm>
            <a:off x="2281200" y="3142575"/>
            <a:ext cx="13725600" cy="491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metodología elegida para el proyecto es Kanban, una herramienta ágil que destaca por su enfoque en la gestión visual del flujo de trabajo, permitiendo flexibilidad y adaptabilidad a las prioridades cambiantes. Esto asegura una optimización constante de recursos y mejora continua durante el desarrollo del proyecto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Gestión Visual y Transparencia: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Tableros visuales permiten una vista clara y en tiempo real del progreso y las tareas.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Flujo Continuo: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Trabajo fluido y sin iteraciones rígidas, priorizando según importancia y recursos.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Flexibilidad y Adaptabilidad: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Ajuste dinámico de prioridades y trabajo en curso sin reestructurar el plan.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Optimización de Recursos: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 del trabajo en progreso para evitar sobrecargas y maximizar eficiencia.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Mejora Continua: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Métricas claras identifican áreas de mejora y optimizan el proceso.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Colaboración y Comunicación: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Estado del proyecto siempre visible, fomentando coordinación constante y ajustes rápidos.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g31bdf52eabd_0_338"/>
          <p:cNvSpPr/>
          <p:nvPr/>
        </p:nvSpPr>
        <p:spPr>
          <a:xfrm>
            <a:off x="525525" y="779675"/>
            <a:ext cx="7504800" cy="18189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bdf52eabd_0_319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g31bdf52eabd_0_319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g31bdf52eabd_0_319"/>
          <p:cNvSpPr/>
          <p:nvPr/>
        </p:nvSpPr>
        <p:spPr>
          <a:xfrm>
            <a:off x="10356076" y="-7392104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g31bdf52eabd_0_319"/>
          <p:cNvSpPr/>
          <p:nvPr/>
        </p:nvSpPr>
        <p:spPr>
          <a:xfrm>
            <a:off x="12975475" y="3470375"/>
            <a:ext cx="4382400" cy="3622800"/>
          </a:xfrm>
          <a:prstGeom prst="roundRect">
            <a:avLst>
              <a:gd fmla="val 3265" name="adj"/>
            </a:avLst>
          </a:prstGeom>
          <a:solidFill>
            <a:srgbClr val="FAFBFB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1bdf52eabd_0_319"/>
          <p:cNvSpPr/>
          <p:nvPr/>
        </p:nvSpPr>
        <p:spPr>
          <a:xfrm>
            <a:off x="6594250" y="2470325"/>
            <a:ext cx="4933800" cy="4415400"/>
          </a:xfrm>
          <a:prstGeom prst="roundRect">
            <a:avLst>
              <a:gd fmla="val 3265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1bdf52eabd_0_319"/>
          <p:cNvSpPr/>
          <p:nvPr/>
        </p:nvSpPr>
        <p:spPr>
          <a:xfrm>
            <a:off x="1190000" y="3552350"/>
            <a:ext cx="4933800" cy="3816600"/>
          </a:xfrm>
          <a:prstGeom prst="roundRect">
            <a:avLst>
              <a:gd fmla="val 3265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1bdf52eabd_0_319"/>
          <p:cNvSpPr txBox="1"/>
          <p:nvPr/>
        </p:nvSpPr>
        <p:spPr>
          <a:xfrm>
            <a:off x="695525" y="945125"/>
            <a:ext cx="1111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ROADMAPS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179" name="Google Shape;179;g31bdf52eabd_0_319"/>
          <p:cNvSpPr/>
          <p:nvPr/>
        </p:nvSpPr>
        <p:spPr>
          <a:xfrm>
            <a:off x="8623610" y="7427421"/>
            <a:ext cx="758190" cy="758190"/>
          </a:xfrm>
          <a:custGeom>
            <a:rect b="b" l="l" r="r" t="t"/>
            <a:pathLst>
              <a:path extrusionOk="0" h="758190" w="758190">
                <a:moveTo>
                  <a:pt x="0" y="0"/>
                </a:moveTo>
                <a:lnTo>
                  <a:pt x="758190" y="0"/>
                </a:lnTo>
                <a:lnTo>
                  <a:pt x="758190" y="758190"/>
                </a:lnTo>
                <a:lnTo>
                  <a:pt x="0" y="758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0" name="Google Shape;180;g31bdf52eabd_0_319"/>
          <p:cNvGrpSpPr/>
          <p:nvPr/>
        </p:nvGrpSpPr>
        <p:grpSpPr>
          <a:xfrm>
            <a:off x="1407163" y="3806572"/>
            <a:ext cx="4382550" cy="3384128"/>
            <a:chOff x="-32" y="442866"/>
            <a:chExt cx="5843400" cy="4512170"/>
          </a:xfrm>
        </p:grpSpPr>
        <p:sp>
          <p:nvSpPr>
            <p:cNvPr id="181" name="Google Shape;181;g31bdf52eabd_0_319"/>
            <p:cNvSpPr txBox="1"/>
            <p:nvPr/>
          </p:nvSpPr>
          <p:spPr>
            <a:xfrm>
              <a:off x="-32" y="442866"/>
              <a:ext cx="58434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FASE 1</a:t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Planificación y Diseño</a:t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2" name="Google Shape;182;g31bdf52eabd_0_319"/>
            <p:cNvSpPr txBox="1"/>
            <p:nvPr/>
          </p:nvSpPr>
          <p:spPr>
            <a:xfrm>
              <a:off x="-32" y="1999736"/>
              <a:ext cx="58434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 objetivo fue establecer las bases del proyecto mediante la planificación inicial y el diseño de interfaces (UX/UI). Se elaboró el documento inicial y se presentó el avance al stakeholder para validar la alineación con los objetivos.</a:t>
              </a:r>
              <a:endParaRPr b="0" i="0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" name="Google Shape;183;g31bdf52eabd_0_319"/>
          <p:cNvGrpSpPr/>
          <p:nvPr/>
        </p:nvGrpSpPr>
        <p:grpSpPr>
          <a:xfrm>
            <a:off x="6938700" y="2589525"/>
            <a:ext cx="4244900" cy="4183650"/>
            <a:chOff x="0" y="-57150"/>
            <a:chExt cx="5659867" cy="5578200"/>
          </a:xfrm>
        </p:grpSpPr>
        <p:sp>
          <p:nvSpPr>
            <p:cNvPr id="184" name="Google Shape;184;g31bdf52eabd_0_319"/>
            <p:cNvSpPr txBox="1"/>
            <p:nvPr/>
          </p:nvSpPr>
          <p:spPr>
            <a:xfrm>
              <a:off x="0" y="-57150"/>
              <a:ext cx="56598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FASE 2</a:t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Desarrollo y Pruebas</a:t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g31bdf52eabd_0_319"/>
            <p:cNvSpPr txBox="1"/>
            <p:nvPr/>
          </p:nvSpPr>
          <p:spPr>
            <a:xfrm>
              <a:off x="67" y="1531350"/>
              <a:ext cx="5659800" cy="39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 esta fase el enfoque estuvo en construir y validar el sistema. Se desarrolló el frontend y backend, se realizaron pruebas funcionales y de integración, y se implementaron mejoras para garantizar la calidad. La documentación técnica respaldó todo el proceso.</a:t>
              </a:r>
              <a:endParaRPr b="0" i="0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6" name="Google Shape;186;g31bdf52eabd_0_319"/>
          <p:cNvGrpSpPr/>
          <p:nvPr/>
        </p:nvGrpSpPr>
        <p:grpSpPr>
          <a:xfrm>
            <a:off x="13138125" y="3638308"/>
            <a:ext cx="3936157" cy="3291044"/>
            <a:chOff x="-294709" y="-525850"/>
            <a:chExt cx="5248209" cy="4388057"/>
          </a:xfrm>
        </p:grpSpPr>
        <p:sp>
          <p:nvSpPr>
            <p:cNvPr id="187" name="Google Shape;187;g31bdf52eabd_0_319"/>
            <p:cNvSpPr txBox="1"/>
            <p:nvPr/>
          </p:nvSpPr>
          <p:spPr>
            <a:xfrm>
              <a:off x="-294700" y="-525850"/>
              <a:ext cx="5248200" cy="16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FASE 3 </a:t>
              </a:r>
              <a:endParaRPr b="1" i="0" sz="2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Cierre</a:t>
              </a:r>
              <a:endParaRPr b="1" i="0" sz="2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8" name="Google Shape;188;g31bdf52eabd_0_319"/>
            <p:cNvSpPr txBox="1"/>
            <p:nvPr/>
          </p:nvSpPr>
          <p:spPr>
            <a:xfrm>
              <a:off x="-294709" y="906907"/>
              <a:ext cx="52482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 objetivo es consolidar y entregar el proyecto, validando el cumplimiento de los objetivos planteados. Se elaboró la documentación final y se concluyó con la presentación.</a:t>
              </a:r>
              <a:endParaRPr b="0" i="0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89" name="Google Shape;189;g31bdf52eabd_0_319"/>
          <p:cNvCxnSpPr/>
          <p:nvPr/>
        </p:nvCxnSpPr>
        <p:spPr>
          <a:xfrm>
            <a:off x="2849949" y="4221322"/>
            <a:ext cx="1497000" cy="0"/>
          </a:xfrm>
          <a:prstGeom prst="straightConnector1">
            <a:avLst/>
          </a:prstGeom>
          <a:noFill/>
          <a:ln cap="flat" cmpd="sng" w="38100">
            <a:solidFill>
              <a:srgbClr val="FFDE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g31bdf52eabd_0_319"/>
          <p:cNvCxnSpPr/>
          <p:nvPr/>
        </p:nvCxnSpPr>
        <p:spPr>
          <a:xfrm>
            <a:off x="8312653" y="3008150"/>
            <a:ext cx="1497000" cy="0"/>
          </a:xfrm>
          <a:prstGeom prst="straightConnector1">
            <a:avLst/>
          </a:prstGeom>
          <a:noFill/>
          <a:ln cap="flat" cmpd="sng" w="38100">
            <a:solidFill>
              <a:srgbClr val="FC81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g31bdf52eabd_0_319"/>
          <p:cNvCxnSpPr/>
          <p:nvPr/>
        </p:nvCxnSpPr>
        <p:spPr>
          <a:xfrm>
            <a:off x="14578163" y="4054942"/>
            <a:ext cx="1497000" cy="0"/>
          </a:xfrm>
          <a:prstGeom prst="straightConnector1">
            <a:avLst/>
          </a:prstGeom>
          <a:noFill/>
          <a:ln cap="flat" cmpd="sng" w="381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g31bdf52eabd_0_319"/>
          <p:cNvSpPr/>
          <p:nvPr/>
        </p:nvSpPr>
        <p:spPr>
          <a:xfrm>
            <a:off x="-626417" y="7263212"/>
            <a:ext cx="19540835" cy="2638013"/>
          </a:xfrm>
          <a:custGeom>
            <a:rect b="b" l="l" r="r" t="t"/>
            <a:pathLst>
              <a:path extrusionOk="0" h="2638013" w="19540835">
                <a:moveTo>
                  <a:pt x="0" y="0"/>
                </a:moveTo>
                <a:lnTo>
                  <a:pt x="19540834" y="0"/>
                </a:lnTo>
                <a:lnTo>
                  <a:pt x="19540834" y="2638013"/>
                </a:lnTo>
                <a:lnTo>
                  <a:pt x="0" y="2638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g31bdf52eabd_0_319"/>
          <p:cNvSpPr/>
          <p:nvPr/>
        </p:nvSpPr>
        <p:spPr>
          <a:xfrm>
            <a:off x="13871786" y="6659097"/>
            <a:ext cx="2589782" cy="2589782"/>
          </a:xfrm>
          <a:custGeom>
            <a:rect b="b" l="l" r="r" t="t"/>
            <a:pathLst>
              <a:path extrusionOk="0" h="2589782" w="2589782">
                <a:moveTo>
                  <a:pt x="0" y="0"/>
                </a:moveTo>
                <a:lnTo>
                  <a:pt x="2589783" y="0"/>
                </a:lnTo>
                <a:lnTo>
                  <a:pt x="2589783" y="2589783"/>
                </a:lnTo>
                <a:lnTo>
                  <a:pt x="0" y="2589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g31bdf52eabd_0_319"/>
          <p:cNvSpPr/>
          <p:nvPr/>
        </p:nvSpPr>
        <p:spPr>
          <a:xfrm>
            <a:off x="2442090" y="7110967"/>
            <a:ext cx="2589847" cy="2589848"/>
          </a:xfrm>
          <a:custGeom>
            <a:rect b="b" l="l" r="r" t="t"/>
            <a:pathLst>
              <a:path extrusionOk="0" h="2589848" w="2589847">
                <a:moveTo>
                  <a:pt x="0" y="0"/>
                </a:moveTo>
                <a:lnTo>
                  <a:pt x="2589848" y="0"/>
                </a:lnTo>
                <a:lnTo>
                  <a:pt x="2589848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g31bdf52eabd_0_319"/>
          <p:cNvSpPr/>
          <p:nvPr/>
        </p:nvSpPr>
        <p:spPr>
          <a:xfrm>
            <a:off x="7766232" y="6453117"/>
            <a:ext cx="2589847" cy="2589848"/>
          </a:xfrm>
          <a:custGeom>
            <a:rect b="b" l="l" r="r" t="t"/>
            <a:pathLst>
              <a:path extrusionOk="0" h="2589848" w="2589847">
                <a:moveTo>
                  <a:pt x="0" y="0"/>
                </a:moveTo>
                <a:lnTo>
                  <a:pt x="2589847" y="0"/>
                </a:lnTo>
                <a:lnTo>
                  <a:pt x="2589847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6" name="Google Shape;196;g31bdf52eabd_0_319"/>
          <p:cNvGrpSpPr/>
          <p:nvPr/>
        </p:nvGrpSpPr>
        <p:grpSpPr>
          <a:xfrm>
            <a:off x="2908386" y="7657388"/>
            <a:ext cx="1497015" cy="1497015"/>
            <a:chOff x="0" y="0"/>
            <a:chExt cx="812800" cy="812800"/>
          </a:xfrm>
        </p:grpSpPr>
        <p:sp>
          <p:nvSpPr>
            <p:cNvPr id="197" name="Google Shape;197;g31bdf52eabd_0_3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 cmpd="sng" w="1143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31bdf52eabd_0_3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g31bdf52eabd_0_319"/>
          <p:cNvGrpSpPr/>
          <p:nvPr/>
        </p:nvGrpSpPr>
        <p:grpSpPr>
          <a:xfrm>
            <a:off x="8312653" y="6999538"/>
            <a:ext cx="1497015" cy="1497015"/>
            <a:chOff x="0" y="0"/>
            <a:chExt cx="812800" cy="812800"/>
          </a:xfrm>
        </p:grpSpPr>
        <p:sp>
          <p:nvSpPr>
            <p:cNvPr id="200" name="Google Shape;200;g31bdf52eabd_0_3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816B"/>
            </a:solidFill>
            <a:ln cap="sq" cmpd="sng" w="1143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31bdf52eabd_0_3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g31bdf52eabd_0_319"/>
          <p:cNvGrpSpPr/>
          <p:nvPr/>
        </p:nvGrpSpPr>
        <p:grpSpPr>
          <a:xfrm>
            <a:off x="14357696" y="7205486"/>
            <a:ext cx="1497015" cy="1497015"/>
            <a:chOff x="0" y="0"/>
            <a:chExt cx="812800" cy="812800"/>
          </a:xfrm>
        </p:grpSpPr>
        <p:sp>
          <p:nvSpPr>
            <p:cNvPr id="203" name="Google Shape;203;g31bdf52eabd_0_3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  <a:ln cap="sq" cmpd="sng" w="1143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31bdf52eabd_0_3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g31bdf52eabd_0_319"/>
          <p:cNvSpPr/>
          <p:nvPr/>
        </p:nvSpPr>
        <p:spPr>
          <a:xfrm>
            <a:off x="3309588" y="8026845"/>
            <a:ext cx="694602" cy="758092"/>
          </a:xfrm>
          <a:custGeom>
            <a:rect b="b" l="l" r="r" t="t"/>
            <a:pathLst>
              <a:path extrusionOk="0" h="758092" w="694602">
                <a:moveTo>
                  <a:pt x="0" y="0"/>
                </a:moveTo>
                <a:lnTo>
                  <a:pt x="694602" y="0"/>
                </a:lnTo>
                <a:lnTo>
                  <a:pt x="694602" y="758092"/>
                </a:lnTo>
                <a:lnTo>
                  <a:pt x="0" y="758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g31bdf52eabd_0_319"/>
          <p:cNvSpPr/>
          <p:nvPr/>
        </p:nvSpPr>
        <p:spPr>
          <a:xfrm>
            <a:off x="8682060" y="7368946"/>
            <a:ext cx="758190" cy="758190"/>
          </a:xfrm>
          <a:custGeom>
            <a:rect b="b" l="l" r="r" t="t"/>
            <a:pathLst>
              <a:path extrusionOk="0" h="758190" w="758190">
                <a:moveTo>
                  <a:pt x="0" y="0"/>
                </a:moveTo>
                <a:lnTo>
                  <a:pt x="758190" y="0"/>
                </a:lnTo>
                <a:lnTo>
                  <a:pt x="758190" y="758190"/>
                </a:lnTo>
                <a:lnTo>
                  <a:pt x="0" y="758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g31bdf52eabd_0_319"/>
          <p:cNvSpPr/>
          <p:nvPr/>
        </p:nvSpPr>
        <p:spPr>
          <a:xfrm>
            <a:off x="14737585" y="7587287"/>
            <a:ext cx="737235" cy="733425"/>
          </a:xfrm>
          <a:custGeom>
            <a:rect b="b" l="l" r="r" t="t"/>
            <a:pathLst>
              <a:path extrusionOk="0" h="733425" w="737235">
                <a:moveTo>
                  <a:pt x="0" y="0"/>
                </a:moveTo>
                <a:lnTo>
                  <a:pt x="737235" y="0"/>
                </a:lnTo>
                <a:lnTo>
                  <a:pt x="73723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1708" l="-1267" r="-1568" t="-1658"/>
            </a:stretch>
          </a:blipFill>
          <a:ln>
            <a:noFill/>
          </a:ln>
        </p:spPr>
      </p:sp>
      <p:pic>
        <p:nvPicPr>
          <p:cNvPr id="208" name="Google Shape;208;g31bdf52eabd_0_3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983750" y="370175"/>
            <a:ext cx="1497025" cy="1496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f2b48480c_0_9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g31f2b48480c_0_9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g31f2b48480c_0_9"/>
          <p:cNvSpPr txBox="1"/>
          <p:nvPr/>
        </p:nvSpPr>
        <p:spPr>
          <a:xfrm>
            <a:off x="695525" y="945125"/>
            <a:ext cx="11055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ARQUITECTURA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216" name="Google Shape;216;g31f2b48480c_0_9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g31f2b48480c_0_9"/>
          <p:cNvSpPr txBox="1"/>
          <p:nvPr/>
        </p:nvSpPr>
        <p:spPr>
          <a:xfrm>
            <a:off x="593600" y="2690451"/>
            <a:ext cx="16245600" cy="7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b="0" i="0" sz="1400" u="none" cap="none" strike="noStrike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f2b48480c_0_45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g31f2b48480c_0_45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g31f2b48480c_0_45"/>
          <p:cNvSpPr txBox="1"/>
          <p:nvPr/>
        </p:nvSpPr>
        <p:spPr>
          <a:xfrm>
            <a:off x="695525" y="945125"/>
            <a:ext cx="11055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MODELO DE DATOS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225" name="Google Shape;225;g31f2b48480c_0_45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g31f2b48480c_0_45"/>
          <p:cNvSpPr txBox="1"/>
          <p:nvPr/>
        </p:nvSpPr>
        <p:spPr>
          <a:xfrm>
            <a:off x="593600" y="2690451"/>
            <a:ext cx="16245600" cy="7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XXXX</a:t>
            </a:r>
            <a:endParaRPr b="0" i="0" sz="1400" u="none" cap="none" strike="noStrike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31f2b48480c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1572" y="2283825"/>
            <a:ext cx="10232952" cy="723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01acb837b_1_316"/>
          <p:cNvSpPr/>
          <p:nvPr/>
        </p:nvSpPr>
        <p:spPr>
          <a:xfrm>
            <a:off x="6854185" y="-5450528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g3101acb837b_1_316"/>
          <p:cNvSpPr/>
          <p:nvPr/>
        </p:nvSpPr>
        <p:spPr>
          <a:xfrm>
            <a:off x="-4556611" y="6357905"/>
            <a:ext cx="12289371" cy="12289371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4" name="Google Shape;234;g3101acb837b_1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8974" y="2648781"/>
            <a:ext cx="2393175" cy="83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101acb837b_1_3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5258" y="2554539"/>
            <a:ext cx="930941" cy="93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101acb837b_1_316"/>
          <p:cNvPicPr preferRelativeResize="0"/>
          <p:nvPr/>
        </p:nvPicPr>
        <p:blipFill rotWithShape="1">
          <a:blip r:embed="rId7">
            <a:alphaModFix/>
          </a:blip>
          <a:srcRect b="0" l="16881" r="0" t="0"/>
          <a:stretch/>
        </p:blipFill>
        <p:spPr>
          <a:xfrm>
            <a:off x="13779124" y="5023850"/>
            <a:ext cx="1547873" cy="104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101acb837b_1_316"/>
          <p:cNvPicPr preferRelativeResize="0"/>
          <p:nvPr/>
        </p:nvPicPr>
        <p:blipFill rotWithShape="1">
          <a:blip r:embed="rId8">
            <a:alphaModFix/>
          </a:blip>
          <a:srcRect b="11127" l="6367" r="6765" t="8994"/>
          <a:stretch/>
        </p:blipFill>
        <p:spPr>
          <a:xfrm>
            <a:off x="2134875" y="5216375"/>
            <a:ext cx="2646899" cy="8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101acb837b_1_3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87550" y="7830370"/>
            <a:ext cx="2191405" cy="104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101acb837b_1_3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10824" y="7948826"/>
            <a:ext cx="2460000" cy="70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101acb837b_1_3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54357" y="2457113"/>
            <a:ext cx="930954" cy="930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g3101acb837b_1_316"/>
          <p:cNvGrpSpPr/>
          <p:nvPr/>
        </p:nvGrpSpPr>
        <p:grpSpPr>
          <a:xfrm>
            <a:off x="7496099" y="3882211"/>
            <a:ext cx="3475045" cy="3475045"/>
            <a:chOff x="0" y="0"/>
            <a:chExt cx="812800" cy="812800"/>
          </a:xfrm>
        </p:grpSpPr>
        <p:sp>
          <p:nvSpPr>
            <p:cNvPr id="242" name="Google Shape;242;g3101acb837b_1_3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40404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3101acb837b_1_31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g3101acb837b_1_316"/>
          <p:cNvSpPr/>
          <p:nvPr/>
        </p:nvSpPr>
        <p:spPr>
          <a:xfrm>
            <a:off x="11077039" y="5619738"/>
            <a:ext cx="474564" cy="29969"/>
          </a:xfrm>
          <a:custGeom>
            <a:rect b="b" l="l" r="r" t="t"/>
            <a:pathLst>
              <a:path extrusionOk="0" h="29969" w="474564">
                <a:moveTo>
                  <a:pt x="0" y="0"/>
                </a:moveTo>
                <a:lnTo>
                  <a:pt x="474565" y="0"/>
                </a:lnTo>
                <a:lnTo>
                  <a:pt x="474565" y="29969"/>
                </a:lnTo>
                <a:lnTo>
                  <a:pt x="0" y="29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86285" r="0" t="0"/>
            </a:stretch>
          </a:blipFill>
          <a:ln>
            <a:noFill/>
          </a:ln>
        </p:spPr>
      </p:sp>
      <p:grpSp>
        <p:nvGrpSpPr>
          <p:cNvPr id="245" name="Google Shape;245;g3101acb837b_1_316"/>
          <p:cNvGrpSpPr/>
          <p:nvPr/>
        </p:nvGrpSpPr>
        <p:grpSpPr>
          <a:xfrm>
            <a:off x="10836903" y="5485490"/>
            <a:ext cx="268502" cy="268502"/>
            <a:chOff x="0" y="0"/>
            <a:chExt cx="495300" cy="495300"/>
          </a:xfrm>
        </p:grpSpPr>
        <p:sp>
          <p:nvSpPr>
            <p:cNvPr id="246" name="Google Shape;246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g3101acb837b_1_316"/>
          <p:cNvGrpSpPr/>
          <p:nvPr/>
        </p:nvGrpSpPr>
        <p:grpSpPr>
          <a:xfrm>
            <a:off x="7336477" y="5485490"/>
            <a:ext cx="268502" cy="268502"/>
            <a:chOff x="0" y="0"/>
            <a:chExt cx="495300" cy="495300"/>
          </a:xfrm>
        </p:grpSpPr>
        <p:sp>
          <p:nvSpPr>
            <p:cNvPr id="249" name="Google Shape;249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g3101acb837b_1_316"/>
          <p:cNvGrpSpPr/>
          <p:nvPr/>
        </p:nvGrpSpPr>
        <p:grpSpPr>
          <a:xfrm>
            <a:off x="10378353" y="4301144"/>
            <a:ext cx="268502" cy="268502"/>
            <a:chOff x="0" y="0"/>
            <a:chExt cx="495300" cy="495300"/>
          </a:xfrm>
        </p:grpSpPr>
        <p:sp>
          <p:nvSpPr>
            <p:cNvPr id="252" name="Google Shape;252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8064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8064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g3101acb837b_1_316"/>
          <p:cNvGrpSpPr/>
          <p:nvPr/>
        </p:nvGrpSpPr>
        <p:grpSpPr>
          <a:xfrm>
            <a:off x="7885276" y="4301144"/>
            <a:ext cx="268502" cy="268502"/>
            <a:chOff x="0" y="0"/>
            <a:chExt cx="495300" cy="495300"/>
          </a:xfrm>
        </p:grpSpPr>
        <p:sp>
          <p:nvSpPr>
            <p:cNvPr id="255" name="Google Shape;255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F6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4F6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g3101acb837b_1_316"/>
          <p:cNvGrpSpPr/>
          <p:nvPr/>
        </p:nvGrpSpPr>
        <p:grpSpPr>
          <a:xfrm>
            <a:off x="7885276" y="6732903"/>
            <a:ext cx="268502" cy="268502"/>
            <a:chOff x="0" y="0"/>
            <a:chExt cx="495300" cy="495300"/>
          </a:xfrm>
        </p:grpSpPr>
        <p:sp>
          <p:nvSpPr>
            <p:cNvPr id="258" name="Google Shape;258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5F8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F8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g3101acb837b_1_316"/>
          <p:cNvGrpSpPr/>
          <p:nvPr/>
        </p:nvGrpSpPr>
        <p:grpSpPr>
          <a:xfrm>
            <a:off x="10244105" y="6732903"/>
            <a:ext cx="268502" cy="268502"/>
            <a:chOff x="0" y="0"/>
            <a:chExt cx="495300" cy="495300"/>
          </a:xfrm>
        </p:grpSpPr>
        <p:sp>
          <p:nvSpPr>
            <p:cNvPr id="261" name="Google Shape;261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g3101acb837b_1_316"/>
          <p:cNvSpPr/>
          <p:nvPr/>
        </p:nvSpPr>
        <p:spPr>
          <a:xfrm>
            <a:off x="10954357" y="348548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8064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101acb837b_1_316"/>
          <p:cNvSpPr/>
          <p:nvPr/>
        </p:nvSpPr>
        <p:spPr>
          <a:xfrm>
            <a:off x="11424435" y="5311604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101acb837b_1_316"/>
          <p:cNvSpPr/>
          <p:nvPr/>
        </p:nvSpPr>
        <p:spPr>
          <a:xfrm>
            <a:off x="10954357" y="713754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101acb837b_1_316"/>
          <p:cNvSpPr/>
          <p:nvPr/>
        </p:nvSpPr>
        <p:spPr>
          <a:xfrm>
            <a:off x="4800289" y="5311604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4BAC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101acb837b_1_316"/>
          <p:cNvSpPr/>
          <p:nvPr/>
        </p:nvSpPr>
        <p:spPr>
          <a:xfrm>
            <a:off x="5267789" y="348548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4F67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101acb837b_1_316"/>
          <p:cNvSpPr/>
          <p:nvPr/>
        </p:nvSpPr>
        <p:spPr>
          <a:xfrm>
            <a:off x="5267789" y="713754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8FB8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101acb837b_1_316"/>
          <p:cNvSpPr txBox="1"/>
          <p:nvPr/>
        </p:nvSpPr>
        <p:spPr>
          <a:xfrm>
            <a:off x="7738340" y="4837225"/>
            <a:ext cx="29652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Plataforma de Gestión de servicios y agenda profesional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3101acb837b_1_316"/>
          <p:cNvSpPr txBox="1"/>
          <p:nvPr/>
        </p:nvSpPr>
        <p:spPr>
          <a:xfrm>
            <a:off x="11081526" y="3690305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Pruebas de Software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3101acb837b_1_316"/>
          <p:cNvSpPr txBox="1"/>
          <p:nvPr/>
        </p:nvSpPr>
        <p:spPr>
          <a:xfrm>
            <a:off x="11551604" y="5509710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de Versiones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3101acb837b_1_316"/>
          <p:cNvSpPr txBox="1"/>
          <p:nvPr/>
        </p:nvSpPr>
        <p:spPr>
          <a:xfrm>
            <a:off x="11144375" y="7329300"/>
            <a:ext cx="1886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Gestión de proyectos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3101acb837b_1_316"/>
          <p:cNvSpPr txBox="1"/>
          <p:nvPr/>
        </p:nvSpPr>
        <p:spPr>
          <a:xfrm>
            <a:off x="4922757" y="5509710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de Datos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3101acb837b_1_316"/>
          <p:cNvSpPr txBox="1"/>
          <p:nvPr/>
        </p:nvSpPr>
        <p:spPr>
          <a:xfrm>
            <a:off x="5386807" y="3662480"/>
            <a:ext cx="1992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Software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3101acb837b_1_316"/>
          <p:cNvSpPr txBox="1"/>
          <p:nvPr/>
        </p:nvSpPr>
        <p:spPr>
          <a:xfrm>
            <a:off x="5392832" y="7335727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 UX/UI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3101acb837b_1_316"/>
          <p:cNvSpPr/>
          <p:nvPr/>
        </p:nvSpPr>
        <p:spPr>
          <a:xfrm rot="7538257">
            <a:off x="10466650" y="4048213"/>
            <a:ext cx="606760" cy="34256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5"/>
                </a:lnTo>
                <a:lnTo>
                  <a:pt x="0" y="3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6" r="0" t="0"/>
            </a:stretch>
          </a:blipFill>
          <a:ln>
            <a:noFill/>
          </a:ln>
        </p:spPr>
      </p:sp>
      <p:sp>
        <p:nvSpPr>
          <p:cNvPr id="277" name="Google Shape;277;g3101acb837b_1_316"/>
          <p:cNvSpPr/>
          <p:nvPr/>
        </p:nvSpPr>
        <p:spPr>
          <a:xfrm rot="-7923704">
            <a:off x="10413060" y="7183448"/>
            <a:ext cx="606986" cy="34269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4"/>
                </a:lnTo>
                <a:lnTo>
                  <a:pt x="0" y="34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6" r="0" t="0"/>
            </a:stretch>
          </a:blipFill>
          <a:ln>
            <a:noFill/>
          </a:ln>
        </p:spPr>
      </p:sp>
      <p:sp>
        <p:nvSpPr>
          <p:cNvPr id="278" name="Google Shape;278;g3101acb837b_1_316"/>
          <p:cNvSpPr/>
          <p:nvPr/>
        </p:nvSpPr>
        <p:spPr>
          <a:xfrm rot="7538257">
            <a:off x="7412288" y="7195740"/>
            <a:ext cx="606760" cy="34256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5"/>
                </a:lnTo>
                <a:lnTo>
                  <a:pt x="0" y="3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6" r="0" t="0"/>
            </a:stretch>
          </a:blipFill>
          <a:ln>
            <a:noFill/>
          </a:ln>
        </p:spPr>
      </p:sp>
      <p:sp>
        <p:nvSpPr>
          <p:cNvPr id="279" name="Google Shape;279;g3101acb837b_1_316"/>
          <p:cNvSpPr/>
          <p:nvPr/>
        </p:nvSpPr>
        <p:spPr>
          <a:xfrm rot="-7924005">
            <a:off x="7405108" y="4046995"/>
            <a:ext cx="649955" cy="36694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5"/>
                </a:lnTo>
                <a:lnTo>
                  <a:pt x="0" y="3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6" r="0" t="0"/>
            </a:stretch>
          </a:blipFill>
          <a:ln>
            <a:noFill/>
          </a:ln>
        </p:spPr>
      </p:sp>
      <p:sp>
        <p:nvSpPr>
          <p:cNvPr id="280" name="Google Shape;280;g3101acb837b_1_316"/>
          <p:cNvSpPr/>
          <p:nvPr/>
        </p:nvSpPr>
        <p:spPr>
          <a:xfrm>
            <a:off x="7031221" y="5602425"/>
            <a:ext cx="279993" cy="29969"/>
          </a:xfrm>
          <a:custGeom>
            <a:rect b="b" l="l" r="r" t="t"/>
            <a:pathLst>
              <a:path extrusionOk="0" h="29969" w="474564">
                <a:moveTo>
                  <a:pt x="0" y="0"/>
                </a:moveTo>
                <a:lnTo>
                  <a:pt x="474565" y="0"/>
                </a:lnTo>
                <a:lnTo>
                  <a:pt x="474565" y="29969"/>
                </a:lnTo>
                <a:lnTo>
                  <a:pt x="0" y="29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86285" r="0" t="0"/>
            </a:stretch>
          </a:blipFill>
          <a:ln>
            <a:noFill/>
          </a:ln>
        </p:spPr>
      </p:sp>
      <p:sp>
        <p:nvSpPr>
          <p:cNvPr id="281" name="Google Shape;281;g3101acb837b_1_316"/>
          <p:cNvSpPr txBox="1"/>
          <p:nvPr/>
        </p:nvSpPr>
        <p:spPr>
          <a:xfrm>
            <a:off x="5410925" y="808600"/>
            <a:ext cx="7620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HERRAMIENTAS 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pic>
        <p:nvPicPr>
          <p:cNvPr id="282" name="Google Shape;282;g3101acb837b_1_3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874448" y="433025"/>
            <a:ext cx="1628127" cy="16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101acb837b_1_3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230048" y="2398852"/>
            <a:ext cx="1047475" cy="10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